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5"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16/05/2025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pic>
        <p:nvPicPr>
          <p:cNvPr id="8" name="Picture 7" descr="A graph with numbers and a red dotted line&#10;&#10;AI-generated content may be incorrect.">
            <a:extLst>
              <a:ext uri="{FF2B5EF4-FFF2-40B4-BE49-F238E27FC236}">
                <a16:creationId xmlns:a16="http://schemas.microsoft.com/office/drawing/2014/main" id="{5F370EF5-2529-2180-E48E-AC75C395B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54" y="3041738"/>
            <a:ext cx="5351930" cy="3211158"/>
          </a:xfrm>
          <a:prstGeom prst="rect">
            <a:avLst/>
          </a:prstGeom>
        </p:spPr>
      </p:pic>
      <p:pic>
        <p:nvPicPr>
          <p:cNvPr id="9" name="Picture 8" descr="A graph with different colored bars&#10;&#10;AI-generated content may be incorrect.">
            <a:extLst>
              <a:ext uri="{FF2B5EF4-FFF2-40B4-BE49-F238E27FC236}">
                <a16:creationId xmlns:a16="http://schemas.microsoft.com/office/drawing/2014/main" id="{8A14DEE6-7DC8-2CC9-CD82-8FE5B6C31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167" y="3061541"/>
            <a:ext cx="5271279" cy="3162767"/>
          </a:xfrm>
          <a:prstGeom prst="rect">
            <a:avLst/>
          </a:prstGeom>
        </p:spPr>
      </p:pic>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73331"/>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pic>
        <p:nvPicPr>
          <p:cNvPr id="8" name="Picture 7" descr="A graph with numbers and a red line&#10;&#10;AI-generated content may be incorrect.">
            <a:extLst>
              <a:ext uri="{FF2B5EF4-FFF2-40B4-BE49-F238E27FC236}">
                <a16:creationId xmlns:a16="http://schemas.microsoft.com/office/drawing/2014/main" id="{01DAA9FD-9B2D-B821-1CD3-CAA2D7EC6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347096"/>
            <a:ext cx="5331456" cy="3198874"/>
          </a:xfrm>
          <a:prstGeom prst="rect">
            <a:avLst/>
          </a:prstGeom>
        </p:spPr>
      </p:pic>
      <p:pic>
        <p:nvPicPr>
          <p:cNvPr id="10" name="Picture 9" descr="A graph with numbers and a red line&#10;&#10;AI-generated content may be incorrect.">
            <a:extLst>
              <a:ext uri="{FF2B5EF4-FFF2-40B4-BE49-F238E27FC236}">
                <a16:creationId xmlns:a16="http://schemas.microsoft.com/office/drawing/2014/main" id="{FD013D81-4EC4-1439-7759-F39E07D6A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877" y="2365149"/>
            <a:ext cx="5271280" cy="3162767"/>
          </a:xfrm>
          <a:prstGeom prst="rect">
            <a:avLst/>
          </a:prstGeom>
        </p:spPr>
      </p:pic>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pic>
        <p:nvPicPr>
          <p:cNvPr id="3" name="Picture 2" descr="A graph of energy and emission emissions&#10;&#10;AI-generated content may be incorrect.">
            <a:extLst>
              <a:ext uri="{FF2B5EF4-FFF2-40B4-BE49-F238E27FC236}">
                <a16:creationId xmlns:a16="http://schemas.microsoft.com/office/drawing/2014/main" id="{C538E274-E6AE-3AD5-CAB9-C03281225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865" y="2729861"/>
            <a:ext cx="5854552" cy="3512731"/>
          </a:xfrm>
          <a:prstGeom prst="rect">
            <a:avLst/>
          </a:prstGeom>
        </p:spPr>
      </p:pic>
      <p:pic>
        <p:nvPicPr>
          <p:cNvPr id="4" name="Picture 3" descr="A graph of energy and emission emissions&#10;&#10;AI-generated content may be incorrect.">
            <a:extLst>
              <a:ext uri="{FF2B5EF4-FFF2-40B4-BE49-F238E27FC236}">
                <a16:creationId xmlns:a16="http://schemas.microsoft.com/office/drawing/2014/main" id="{2652AEA0-A035-C0FD-EF67-DAFDBE461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29861"/>
            <a:ext cx="5916474" cy="3549884"/>
          </a:xfrm>
          <a:prstGeom prst="rect">
            <a:avLst/>
          </a:prstGeom>
        </p:spPr>
      </p:pic>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pic>
        <p:nvPicPr>
          <p:cNvPr id="4" name="Picture 3" descr="A graph of energy and emission emissions&#10;&#10;AI-generated content may be incorrect.">
            <a:extLst>
              <a:ext uri="{FF2B5EF4-FFF2-40B4-BE49-F238E27FC236}">
                <a16:creationId xmlns:a16="http://schemas.microsoft.com/office/drawing/2014/main" id="{B3FBCDDE-4AE3-A6DC-D4BA-B3AC6F29B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1" y="2709396"/>
            <a:ext cx="5931295" cy="3558777"/>
          </a:xfrm>
          <a:prstGeom prst="rect">
            <a:avLst/>
          </a:prstGeom>
        </p:spPr>
      </p:pic>
      <p:pic>
        <p:nvPicPr>
          <p:cNvPr id="8" name="Picture 7" descr="A graph of energy mix and co2 emissions&#10;&#10;AI-generated content may be incorrect.">
            <a:extLst>
              <a:ext uri="{FF2B5EF4-FFF2-40B4-BE49-F238E27FC236}">
                <a16:creationId xmlns:a16="http://schemas.microsoft.com/office/drawing/2014/main" id="{DC7ED925-1FA2-09E1-0A0A-45696DE9E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768" y="2709396"/>
            <a:ext cx="5931295" cy="3558777"/>
          </a:xfrm>
          <a:prstGeom prst="rect">
            <a:avLst/>
          </a:prstGeom>
        </p:spPr>
      </p:pic>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218495"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sp>
        <p:nvSpPr>
          <p:cNvPr id="11" name="Rectangle 10">
            <a:extLst>
              <a:ext uri="{FF2B5EF4-FFF2-40B4-BE49-F238E27FC236}">
                <a16:creationId xmlns:a16="http://schemas.microsoft.com/office/drawing/2014/main" id="{9EC0138C-D627-5D4C-3832-2498604BAF78}"/>
              </a:ext>
            </a:extLst>
          </p:cNvPr>
          <p:cNvSpPr/>
          <p:nvPr/>
        </p:nvSpPr>
        <p:spPr>
          <a:xfrm>
            <a:off x="8667842" y="1654835"/>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875223" y="4128768"/>
            <a:ext cx="337962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0" y="4128768"/>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sp>
        <p:nvSpPr>
          <p:cNvPr id="7" name="TextBox 6">
            <a:extLst>
              <a:ext uri="{FF2B5EF4-FFF2-40B4-BE49-F238E27FC236}">
                <a16:creationId xmlns:a16="http://schemas.microsoft.com/office/drawing/2014/main" id="{BC15CCB3-D409-3F44-E3A3-9F9229E88548}"/>
              </a:ext>
            </a:extLst>
          </p:cNvPr>
          <p:cNvSpPr txBox="1"/>
          <p:nvPr/>
        </p:nvSpPr>
        <p:spPr>
          <a:xfrm>
            <a:off x="3801359" y="2571081"/>
            <a:ext cx="4640188" cy="369332"/>
          </a:xfrm>
          <a:prstGeom prst="rect">
            <a:avLst/>
          </a:prstGeom>
          <a:noFill/>
        </p:spPr>
        <p:txBody>
          <a:bodyPr wrap="square">
            <a:spAutoFit/>
          </a:bodyPr>
          <a:lstStyle/>
          <a:p>
            <a:pPr algn="ctr" fontAlgn="t"/>
            <a:r>
              <a:rPr lang="en-US" dirty="0">
                <a:solidFill>
                  <a:srgbClr val="000000"/>
                </a:solidFill>
                <a:effectLst/>
                <a:latin typeface="Times New Roman" panose="02020603050405020304" pitchFamily="18" charset="0"/>
                <a:cs typeface="Times New Roman" panose="02020603050405020304" pitchFamily="18" charset="0"/>
              </a:rPr>
              <a:t>Marginal Abatement Cost (MAC)</a:t>
            </a:r>
            <a:r>
              <a:rPr lang="en-US" sz="1800" u="none" strike="noStrike" dirty="0">
                <a:effectLst/>
                <a:latin typeface="Times New Roman" panose="02020603050405020304" pitchFamily="18" charset="0"/>
                <a:cs typeface="Times New Roman" panose="02020603050405020304" pitchFamily="18" charset="0"/>
              </a:rPr>
              <a:t>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8E6B0C-EB1E-BF52-043D-93A824CDF759}"/>
                  </a:ext>
                </a:extLst>
              </p:cNvPr>
              <p:cNvSpPr txBox="1"/>
              <p:nvPr/>
            </p:nvSpPr>
            <p:spPr>
              <a:xfrm>
                <a:off x="3753613" y="3028110"/>
                <a:ext cx="4708584" cy="70654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i="1" smtClean="0">
                          <a:latin typeface="Cambria Math" panose="02040503050406030204" pitchFamily="18" charset="0"/>
                        </a:rPr>
                        <m:t>𝐴</m:t>
                      </m:r>
                      <m:r>
                        <a:rPr lang="en-US" b="0" i="1" smtClean="0">
                          <a:latin typeface="Cambria Math" panose="02040503050406030204" pitchFamily="18" charset="0"/>
                        </a:rPr>
                        <m:t>𝐶</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𝐸𝑚𝑖𝑠𝑠𝑖𝑜𝑛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i="1">
                                  <a:latin typeface="Cambria Math" panose="02040503050406030204" pitchFamily="18" charset="0"/>
                                </a:rPr>
                                <m:t>𝐻𝑖𝑔h</m:t>
                              </m:r>
                              <m:r>
                                <a:rPr lang="en-US" i="1">
                                  <a:latin typeface="Cambria Math" panose="02040503050406030204" pitchFamily="18" charset="0"/>
                                </a:rPr>
                                <m:t> </m:t>
                              </m:r>
                              <m:r>
                                <a:rPr lang="en-US" i="1">
                                  <a:latin typeface="Cambria Math" panose="02040503050406030204" pitchFamily="18" charset="0"/>
                                </a:rPr>
                                <m:t>𝐸𝑚𝑖𝑠𝑠𝑖𝑜𝑛</m:t>
                              </m:r>
                            </m:sub>
                          </m:sSub>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𝐸𝑚𝑖𝑠𝑠𝑖𝑜𝑛</m:t>
                              </m:r>
                            </m:e>
                            <m:sub>
                              <m:r>
                                <a:rPr lang="en-US" i="1">
                                  <a:latin typeface="Cambria Math" panose="02040503050406030204" pitchFamily="18" charset="0"/>
                                </a:rPr>
                                <m:t>𝐻𝑖𝑔h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𝐸𝑚𝑖𝑠𝑠𝑖𝑜𝑛</m:t>
                              </m:r>
                            </m:e>
                            <m:sub>
                              <m:r>
                                <a:rPr lang="en-US" i="1">
                                  <a:latin typeface="Cambria Math" panose="02040503050406030204" pitchFamily="18" charset="0"/>
                                </a:rPr>
                                <m:t>𝐿𝑜𝑤</m:t>
                              </m:r>
                            </m:sub>
                          </m:sSub>
                          <m:r>
                            <a:rPr lang="en-US" b="0" i="1" smtClean="0">
                              <a:latin typeface="Cambria Math" panose="02040503050406030204" pitchFamily="18" charset="0"/>
                            </a:rPr>
                            <m:t>)</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318E6B0C-EB1E-BF52-043D-93A824CDF759}"/>
                  </a:ext>
                </a:extLst>
              </p:cNvPr>
              <p:cNvSpPr txBox="1">
                <a:spLocks noRot="1" noChangeAspect="1" noMove="1" noResize="1" noEditPoints="1" noAdjustHandles="1" noChangeArrowheads="1" noChangeShapeType="1" noTextEdit="1"/>
              </p:cNvSpPr>
              <p:nvPr/>
            </p:nvSpPr>
            <p:spPr>
              <a:xfrm>
                <a:off x="3753613" y="3028110"/>
                <a:ext cx="4708584" cy="706540"/>
              </a:xfrm>
              <a:prstGeom prst="rect">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A8DF7C3-86D3-F02E-8B22-729AAFCD4485}"/>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D8CA132A-418B-C337-62D3-45EE42B68232}"/>
              </a:ext>
            </a:extLst>
          </p:cNvPr>
          <p:cNvGraphicFramePr>
            <a:graphicFrameLocks noGrp="1"/>
          </p:cNvGraphicFramePr>
          <p:nvPr>
            <p:extLst>
              <p:ext uri="{D42A27DB-BD31-4B8C-83A1-F6EECF244321}">
                <p14:modId xmlns:p14="http://schemas.microsoft.com/office/powerpoint/2010/main" val="1712360408"/>
              </p:ext>
            </p:extLst>
          </p:nvPr>
        </p:nvGraphicFramePr>
        <p:xfrm>
          <a:off x="3611" y="2369019"/>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3994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2.16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4040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4062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2.39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4.79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9" name="Table 8">
            <a:extLst>
              <a:ext uri="{FF2B5EF4-FFF2-40B4-BE49-F238E27FC236}">
                <a16:creationId xmlns:a16="http://schemas.microsoft.com/office/drawing/2014/main" id="{0CA76885-2E29-AA58-3EDF-5F67195EB98D}"/>
              </a:ext>
            </a:extLst>
          </p:cNvPr>
          <p:cNvGraphicFramePr>
            <a:graphicFrameLocks noGrp="1"/>
          </p:cNvGraphicFramePr>
          <p:nvPr>
            <p:extLst>
              <p:ext uri="{D42A27DB-BD31-4B8C-83A1-F6EECF244321}">
                <p14:modId xmlns:p14="http://schemas.microsoft.com/office/powerpoint/2010/main" val="3570321408"/>
              </p:ext>
            </p:extLst>
          </p:nvPr>
        </p:nvGraphicFramePr>
        <p:xfrm>
          <a:off x="8875224"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10829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7.84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10446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7.90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10008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7.98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9.48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2" name="Table 11">
            <a:extLst>
              <a:ext uri="{FF2B5EF4-FFF2-40B4-BE49-F238E27FC236}">
                <a16:creationId xmlns:a16="http://schemas.microsoft.com/office/drawing/2014/main" id="{0981FBFD-C3FE-D44F-BF99-015048AAF582}"/>
              </a:ext>
            </a:extLst>
          </p:cNvPr>
          <p:cNvGraphicFramePr>
            <a:graphicFrameLocks noGrp="1"/>
          </p:cNvGraphicFramePr>
          <p:nvPr>
            <p:extLst>
              <p:ext uri="{D42A27DB-BD31-4B8C-83A1-F6EECF244321}">
                <p14:modId xmlns:p14="http://schemas.microsoft.com/office/powerpoint/2010/main" val="3259774114"/>
              </p:ext>
            </p:extLst>
          </p:nvPr>
        </p:nvGraphicFramePr>
        <p:xfrm>
          <a:off x="3611"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0">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4803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4" name="Table 13">
            <a:extLst>
              <a:ext uri="{FF2B5EF4-FFF2-40B4-BE49-F238E27FC236}">
                <a16:creationId xmlns:a16="http://schemas.microsoft.com/office/drawing/2014/main" id="{6F29E91C-C434-45E5-BCAA-DFF673FE047D}"/>
              </a:ext>
            </a:extLst>
          </p:cNvPr>
          <p:cNvGraphicFramePr>
            <a:graphicFrameLocks noGrp="1"/>
          </p:cNvGraphicFramePr>
          <p:nvPr>
            <p:extLst>
              <p:ext uri="{D42A27DB-BD31-4B8C-83A1-F6EECF244321}">
                <p14:modId xmlns:p14="http://schemas.microsoft.com/office/powerpoint/2010/main" val="533700850"/>
              </p:ext>
            </p:extLst>
          </p:nvPr>
        </p:nvGraphicFramePr>
        <p:xfrm>
          <a:off x="8875224" y="2362721"/>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5738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3.28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5542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3.32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5302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3.35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6" name="Table 15">
            <a:extLst>
              <a:ext uri="{FF2B5EF4-FFF2-40B4-BE49-F238E27FC236}">
                <a16:creationId xmlns:a16="http://schemas.microsoft.com/office/drawing/2014/main" id="{37E57C3C-2A59-9374-3E83-5E56EEA0A748}"/>
              </a:ext>
            </a:extLst>
          </p:cNvPr>
          <p:cNvGraphicFramePr>
            <a:graphicFrameLocks noGrp="1"/>
          </p:cNvGraphicFramePr>
          <p:nvPr>
            <p:extLst>
              <p:ext uri="{D42A27DB-BD31-4B8C-83A1-F6EECF244321}">
                <p14:modId xmlns:p14="http://schemas.microsoft.com/office/powerpoint/2010/main" val="3997706567"/>
              </p:ext>
            </p:extLst>
          </p:nvPr>
        </p:nvGraphicFramePr>
        <p:xfrm>
          <a:off x="3784870" y="3822347"/>
          <a:ext cx="4640188" cy="1512570"/>
        </p:xfrm>
        <a:graphic>
          <a:graphicData uri="http://schemas.openxmlformats.org/drawingml/2006/table">
            <a:tbl>
              <a:tblPr>
                <a:tableStyleId>{5C22544A-7EE6-4342-B048-85BDC9FD1C3A}</a:tableStyleId>
              </a:tblPr>
              <a:tblGrid>
                <a:gridCol w="1097280">
                  <a:extLst>
                    <a:ext uri="{9D8B030D-6E8A-4147-A177-3AD203B41FA5}">
                      <a16:colId xmlns:a16="http://schemas.microsoft.com/office/drawing/2014/main" val="3673509565"/>
                    </a:ext>
                  </a:extLst>
                </a:gridCol>
                <a:gridCol w="657127">
                  <a:extLst>
                    <a:ext uri="{9D8B030D-6E8A-4147-A177-3AD203B41FA5}">
                      <a16:colId xmlns:a16="http://schemas.microsoft.com/office/drawing/2014/main" val="3469706293"/>
                    </a:ext>
                  </a:extLst>
                </a:gridCol>
                <a:gridCol w="657127">
                  <a:extLst>
                    <a:ext uri="{9D8B030D-6E8A-4147-A177-3AD203B41FA5}">
                      <a16:colId xmlns:a16="http://schemas.microsoft.com/office/drawing/2014/main" val="1589368074"/>
                    </a:ext>
                  </a:extLst>
                </a:gridCol>
                <a:gridCol w="657127">
                  <a:extLst>
                    <a:ext uri="{9D8B030D-6E8A-4147-A177-3AD203B41FA5}">
                      <a16:colId xmlns:a16="http://schemas.microsoft.com/office/drawing/2014/main" val="2154508799"/>
                    </a:ext>
                  </a:extLst>
                </a:gridCol>
                <a:gridCol w="657127">
                  <a:extLst>
                    <a:ext uri="{9D8B030D-6E8A-4147-A177-3AD203B41FA5}">
                      <a16:colId xmlns:a16="http://schemas.microsoft.com/office/drawing/2014/main" val="1795907197"/>
                    </a:ext>
                  </a:extLst>
                </a:gridCol>
                <a:gridCol w="914400">
                  <a:extLst>
                    <a:ext uri="{9D8B030D-6E8A-4147-A177-3AD203B41FA5}">
                      <a16:colId xmlns:a16="http://schemas.microsoft.com/office/drawing/2014/main" val="3586093664"/>
                    </a:ext>
                  </a:extLst>
                </a:gridCol>
              </a:tblGrid>
              <a:tr h="182880">
                <a:tc>
                  <a:txBody>
                    <a:bodyPr/>
                    <a:lstStyle/>
                    <a:p>
                      <a:pPr algn="ctr" fontAlgn="t"/>
                      <a:r>
                        <a:rPr lang="en-US" sz="14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High Emission</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a:effectLst/>
                        </a:rPr>
                        <a:t>Low Emission</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High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Low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600" u="none" strike="noStrike" dirty="0">
                          <a:effectLst/>
                        </a:rPr>
                        <a:t>MAC (£/</a:t>
                      </a:r>
                      <a:r>
                        <a:rPr lang="en-US" sz="1600" u="none" strike="noStrike" dirty="0" err="1">
                          <a:effectLst/>
                        </a:rPr>
                        <a:t>tonne</a:t>
                      </a:r>
                      <a:r>
                        <a:rPr lang="en-US" sz="1600" u="none" strike="noStrike" dirty="0">
                          <a:effectLst/>
                        </a:rPr>
                        <a:t>)</a:t>
                      </a:r>
                      <a:endParaRPr lang="en-US" sz="16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25060152"/>
                  </a:ext>
                </a:extLst>
              </a:tr>
              <a:tr h="101953">
                <a:tc>
                  <a:txBody>
                    <a:bodyPr/>
                    <a:lstStyle/>
                    <a:p>
                      <a:pPr algn="ctr" fontAlgn="b"/>
                      <a:r>
                        <a:rPr lang="en-US" sz="1200" u="none" strike="noStrike" dirty="0">
                          <a:effectLst/>
                        </a:rPr>
                        <a:t>STI</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4062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2.39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4.79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Calibri" panose="020F0502020204030204" pitchFamily="34" charset="0"/>
                        </a:rPr>
                        <a:t>590.842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20530999"/>
                  </a:ext>
                </a:extLst>
              </a:tr>
              <a:tr h="182880">
                <a:tc>
                  <a:txBody>
                    <a:bodyPr/>
                    <a:lstStyle/>
                    <a:p>
                      <a:pPr algn="ctr" fontAlgn="b"/>
                      <a:r>
                        <a:rPr lang="en-US" sz="1200" u="none" strike="noStrike" dirty="0">
                          <a:effectLst/>
                        </a:rPr>
                        <a:t>50/50 HP &amp; HB</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5738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3.28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4.13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Calibri" panose="020F0502020204030204" pitchFamily="34" charset="0"/>
                        </a:rPr>
                        <a:t>148.135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14399976"/>
                  </a:ext>
                </a:extLst>
              </a:tr>
              <a:tr h="182880">
                <a:tc>
                  <a:txBody>
                    <a:bodyPr/>
                    <a:lstStyle/>
                    <a:p>
                      <a:pPr algn="ctr" fontAlgn="b"/>
                      <a:r>
                        <a:rPr lang="en-US" sz="1200" u="none" strike="noStrike" dirty="0">
                          <a:effectLst/>
                        </a:rPr>
                        <a:t>100% HP</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Calibri" panose="020F0502020204030204" pitchFamily="34" charset="0"/>
                        </a:rPr>
                        <a:t>206.186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68689907"/>
                  </a:ext>
                </a:extLst>
              </a:tr>
              <a:tr h="182880">
                <a:tc>
                  <a:txBody>
                    <a:bodyPr/>
                    <a:lstStyle/>
                    <a:p>
                      <a:pPr algn="ctr" fontAlgn="b"/>
                      <a:r>
                        <a:rPr lang="en-US" sz="1200" u="none" strike="noStrike" dirty="0">
                          <a:effectLst/>
                        </a:rPr>
                        <a:t>100% HB</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10829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7.84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Calibri" panose="020F0502020204030204" pitchFamily="34" charset="0"/>
                        </a:rPr>
                        <a:t>9.48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Calibri" panose="020F0502020204030204" pitchFamily="34" charset="0"/>
                        </a:rPr>
                        <a:t>151.445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39808759"/>
                  </a:ext>
                </a:extLst>
              </a:tr>
            </a:tbl>
          </a:graphicData>
        </a:graphic>
      </p:graphicFrame>
    </p:spTree>
    <p:extLst>
      <p:ext uri="{BB962C8B-B14F-4D97-AF65-F5344CB8AC3E}">
        <p14:creationId xmlns:p14="http://schemas.microsoft.com/office/powerpoint/2010/main" val="50703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sp>
        <p:nvSpPr>
          <p:cNvPr id="11" name="Rectangle 10">
            <a:extLst>
              <a:ext uri="{FF2B5EF4-FFF2-40B4-BE49-F238E27FC236}">
                <a16:creationId xmlns:a16="http://schemas.microsoft.com/office/drawing/2014/main" id="{984C18CB-BB26-8DA4-D7D7-FEBB9722A8B1}"/>
              </a:ext>
            </a:extLst>
          </p:cNvPr>
          <p:cNvSpPr/>
          <p:nvPr/>
        </p:nvSpPr>
        <p:spPr>
          <a:xfrm>
            <a:off x="7499024" y="1650770"/>
            <a:ext cx="4589282"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t>
            </a:r>
          </a:p>
          <a:p>
            <a:pPr algn="ctr"/>
            <a:r>
              <a:rPr lang="en-US" sz="2000" dirty="0">
                <a:latin typeface="Times New Roman" panose="02020603050405020304" pitchFamily="18" charset="0"/>
                <a:cs typeface="Times New Roman" panose="02020603050405020304" pitchFamily="18" charset="0"/>
              </a:rPr>
              <a:t>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005B8669-16D6-94A0-FA4B-A329CEB79079}"/>
              </a:ext>
            </a:extLst>
          </p:cNvPr>
          <p:cNvGraphicFramePr>
            <a:graphicFrameLocks noGrp="1"/>
          </p:cNvGraphicFramePr>
          <p:nvPr>
            <p:extLst>
              <p:ext uri="{D42A27DB-BD31-4B8C-83A1-F6EECF244321}">
                <p14:modId xmlns:p14="http://schemas.microsoft.com/office/powerpoint/2010/main" val="3735631110"/>
              </p:ext>
            </p:extLst>
          </p:nvPr>
        </p:nvGraphicFramePr>
        <p:xfrm>
          <a:off x="1229087" y="2358656"/>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7" name="Table 6">
            <a:extLst>
              <a:ext uri="{FF2B5EF4-FFF2-40B4-BE49-F238E27FC236}">
                <a16:creationId xmlns:a16="http://schemas.microsoft.com/office/drawing/2014/main" id="{AEFB21D4-D4E7-F865-2417-57881A294EA2}"/>
              </a:ext>
            </a:extLst>
          </p:cNvPr>
          <p:cNvGraphicFramePr>
            <a:graphicFrameLocks noGrp="1"/>
          </p:cNvGraphicFramePr>
          <p:nvPr>
            <p:extLst>
              <p:ext uri="{D42A27DB-BD31-4B8C-83A1-F6EECF244321}">
                <p14:modId xmlns:p14="http://schemas.microsoft.com/office/powerpoint/2010/main" val="4071344478"/>
              </p:ext>
            </p:extLst>
          </p:nvPr>
        </p:nvGraphicFramePr>
        <p:xfrm>
          <a:off x="8215352" y="4579291"/>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4.56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4.62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6.11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8" name="Table 7">
            <a:extLst>
              <a:ext uri="{FF2B5EF4-FFF2-40B4-BE49-F238E27FC236}">
                <a16:creationId xmlns:a16="http://schemas.microsoft.com/office/drawing/2014/main" id="{70714354-F361-7BC4-D36A-433252B2CCC8}"/>
              </a:ext>
            </a:extLst>
          </p:cNvPr>
          <p:cNvGraphicFramePr>
            <a:graphicFrameLocks noGrp="1"/>
          </p:cNvGraphicFramePr>
          <p:nvPr>
            <p:extLst>
              <p:ext uri="{D42A27DB-BD31-4B8C-83A1-F6EECF244321}">
                <p14:modId xmlns:p14="http://schemas.microsoft.com/office/powerpoint/2010/main" val="2588601007"/>
              </p:ext>
            </p:extLst>
          </p:nvPr>
        </p:nvGraphicFramePr>
        <p:xfrm>
          <a:off x="1229087" y="4579291"/>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0">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9" name="Table 8">
            <a:extLst>
              <a:ext uri="{FF2B5EF4-FFF2-40B4-BE49-F238E27FC236}">
                <a16:creationId xmlns:a16="http://schemas.microsoft.com/office/drawing/2014/main" id="{7DD455E9-998A-19E4-DE13-BF247BCC7EB5}"/>
              </a:ext>
            </a:extLst>
          </p:cNvPr>
          <p:cNvGraphicFramePr>
            <a:graphicFrameLocks noGrp="1"/>
          </p:cNvGraphicFramePr>
          <p:nvPr>
            <p:extLst>
              <p:ext uri="{D42A27DB-BD31-4B8C-83A1-F6EECF244321}">
                <p14:modId xmlns:p14="http://schemas.microsoft.com/office/powerpoint/2010/main" val="470294966"/>
              </p:ext>
            </p:extLst>
          </p:nvPr>
        </p:nvGraphicFramePr>
        <p:xfrm>
          <a:off x="8215352" y="2358656"/>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34323" y="1397778"/>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Peak energy-demand day saw total consumption of 31 GWh, with gas (24 GWh) significantly outpacing electricity (7 GWh).</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2.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3.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15158</TotalTime>
  <Words>2163</Words>
  <Application>Microsoft Office PowerPoint</Application>
  <PresentationFormat>Widescreen</PresentationFormat>
  <Paragraphs>369</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507</cp:revision>
  <dcterms:created xsi:type="dcterms:W3CDTF">2023-10-05T16:02:21Z</dcterms:created>
  <dcterms:modified xsi:type="dcterms:W3CDTF">2025-05-16T11:33:42Z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